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Arvo"/>
      <p:regular r:id="rId25"/>
      <p:bold r:id="rId26"/>
      <p:italic r:id="rId27"/>
      <p:boldItalic r:id="rId28"/>
    </p:embeddedFont>
    <p:embeddedFont>
      <p:font typeface="Roboto Condensed"/>
      <p:regular r:id="rId29"/>
      <p:bold r:id="rId30"/>
      <p:italic r:id="rId31"/>
      <p:boldItalic r:id="rId32"/>
    </p:embeddedFont>
    <p:embeddedFont>
      <p:font typeface="Roboto Condensed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CC010F-6A57-42EC-B41D-DB2702A20349}">
  <a:tblStyle styleId="{1CCC010F-6A57-42EC-B41D-DB2702A203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vo-bold.fntdata"/><Relationship Id="rId25" Type="http://schemas.openxmlformats.org/officeDocument/2006/relationships/font" Target="fonts/Arvo-regular.fntdata"/><Relationship Id="rId28" Type="http://schemas.openxmlformats.org/officeDocument/2006/relationships/font" Target="fonts/Arvo-boldItalic.fntdata"/><Relationship Id="rId27" Type="http://schemas.openxmlformats.org/officeDocument/2006/relationships/font" Target="fonts/Arv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-italic.fntdata"/><Relationship Id="rId3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33" Type="http://schemas.openxmlformats.org/officeDocument/2006/relationships/font" Target="fonts/RobotoCondensedLight-regular.fntdata"/><Relationship Id="rId10" Type="http://schemas.openxmlformats.org/officeDocument/2006/relationships/slide" Target="slides/slide5.xml"/><Relationship Id="rId32" Type="http://schemas.openxmlformats.org/officeDocument/2006/relationships/font" Target="fonts/RobotoCondensed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CondensedLight-italic.fntdata"/><Relationship Id="rId12" Type="http://schemas.openxmlformats.org/officeDocument/2006/relationships/slide" Target="slides/slide7.xml"/><Relationship Id="rId34" Type="http://schemas.openxmlformats.org/officeDocument/2006/relationships/font" Target="fonts/RobotoCondensed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Condensed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48508b7f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248508b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48502849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4850284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d41d665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1d41d66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48508b7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248508b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48508b7f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248508b7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48508b7f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248508b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30" name="Google Shape;30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3" name="Google Shape;33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" name="Google Shape;34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0" name="Google Shape;40;p3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" name="Google Shape;41;p3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6" name="Google Shape;46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8" name="Google Shape;48;p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9" name="Google Shape;49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  <a:endParaRPr b="1" sz="7200">
              <a:solidFill>
                <a:srgbClr val="FF9800"/>
              </a:solidFill>
            </a:endParaRPr>
          </a:p>
        </p:txBody>
      </p:sp>
      <p:grpSp>
        <p:nvGrpSpPr>
          <p:cNvPr id="53" name="Google Shape;5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4" name="Google Shape;5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" name="Google Shape;5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" name="Google Shape;61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4" name="Google Shape;64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5" name="Google Shape;65;p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6" name="Google Shape;66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8" name="Google Shape;68;p5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1" name="Google Shape;71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2" name="Google Shape;72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" name="Google Shape;73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4" name="Google Shape;74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" name="Google Shape;79;p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4" name="Google Shape;84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5" name="Google Shape;85;p6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8" name="Google Shape;88;p6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1" name="Google Shape;91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2" name="Google Shape;92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" name="Google Shape;93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4" name="Google Shape;94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Google Shape;96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7" name="Google Shape;97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9" name="Google Shape;99;p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0" name="Google Shape;100;p6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1" name="Google Shape;101;p6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2" name="Google Shape;102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5" name="Google Shape;105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6" name="Google Shape;106;p7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7" name="Google Shape;107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9" name="Google Shape;109;p7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2" name="Google Shape;112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3" name="Google Shape;113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" name="Google Shape;114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5" name="Google Shape;115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" name="Google Shape;117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8" name="Google Shape;118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0" name="Google Shape;120;p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1" name="Google Shape;121;p7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2" name="Google Shape;122;p7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3" name="Google Shape;123;p7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4" name="Google Shape;124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7" name="Google Shape;127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8" name="Google Shape;128;p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9" name="Google Shape;129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1" name="Google Shape;131;p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2" name="Google Shape;132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4" name="Google Shape;134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5" name="Google Shape;135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6" name="Google Shape;136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7" name="Google Shape;137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" name="Google Shape;139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0" name="Google Shape;140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" name="Google Shape;142;p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3" name="Google Shape;143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6" name="Google Shape;146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" name="Google Shape;147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1" name="Google Shape;151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154" name="Google Shape;154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" name="Google Shape;155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6" name="Google Shape;156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Google Shape;157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8" name="Google Shape;158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1" name="Google Shape;161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5" name="Google Shape;165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6" name="Google Shape;166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7" name="Google Shape;167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8" name="Google Shape;168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" name="Google Shape;170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1" name="Google Shape;171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3" name="Google Shape;17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4" name="Google Shape;17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Google Shape;17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6" name="Google Shape;17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9" name="Google Shape;17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Xkt-4S34UOg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ctrTitle"/>
          </p:nvPr>
        </p:nvSpPr>
        <p:spPr>
          <a:xfrm>
            <a:off x="668425" y="1299275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Welcome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lt1"/>
                </a:solidFill>
              </a:rPr>
              <a:t>Presented By:</a:t>
            </a:r>
            <a:endParaRPr b="0" sz="1800"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lt1"/>
                </a:solidFill>
              </a:rPr>
              <a:t>Joanna Damianakis - z5162567</a:t>
            </a:r>
            <a:endParaRPr b="0" sz="1800"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lt1"/>
                </a:solidFill>
              </a:rPr>
              <a:t>Cameron Read - z5113915</a:t>
            </a:r>
            <a:endParaRPr b="0" sz="1800"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lt1"/>
                </a:solidFill>
              </a:rPr>
              <a:t>Daniel Kimber - z5162319</a:t>
            </a:r>
            <a:endParaRPr b="0" sz="1800"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lt1"/>
                </a:solidFill>
              </a:rPr>
              <a:t>Ethan Whitehouse - z5160339</a:t>
            </a:r>
            <a:endParaRPr b="0" sz="1800"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lt1"/>
                </a:solidFill>
              </a:rPr>
              <a:t>Carlos Perez - z5162599</a:t>
            </a:r>
            <a:endParaRPr b="0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5195163" y="1427140"/>
            <a:ext cx="1642650" cy="1396274"/>
            <a:chOff x="4556450" y="4963575"/>
            <a:chExt cx="548025" cy="498100"/>
          </a:xfrm>
        </p:grpSpPr>
        <p:sp>
          <p:nvSpPr>
            <p:cNvPr id="187" name="Google Shape;187;p1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solidFill>
              <a:schemeClr val="accent1"/>
            </a:solidFill>
            <a:ln cap="rnd" cmpd="sng" w="1217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solidFill>
              <a:schemeClr val="accent1"/>
            </a:solidFill>
            <a:ln cap="rnd" cmpd="sng" w="1217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solidFill>
              <a:srgbClr val="999999"/>
            </a:solidFill>
            <a:ln cap="rnd" cmpd="sng" w="1217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solidFill>
              <a:schemeClr val="accent1"/>
            </a:solidFill>
            <a:ln cap="rnd" cmpd="sng" w="1217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solidFill>
              <a:schemeClr val="accent1"/>
            </a:solidFill>
            <a:ln cap="rnd" cmpd="sng" w="1217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>
            <p:ph idx="4294967295" type="title"/>
          </p:nvPr>
        </p:nvSpPr>
        <p:spPr>
          <a:xfrm>
            <a:off x="-826600" y="39125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275" name="Google Shape;275;p2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075" y="-52125"/>
            <a:ext cx="9200127" cy="51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/>
          <p:nvPr>
            <p:ph idx="4294967295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2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200" y="312175"/>
            <a:ext cx="2583225" cy="14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00" y="751975"/>
            <a:ext cx="2797400" cy="9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53" y="3237800"/>
            <a:ext cx="2667725" cy="16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8550" y="2570700"/>
            <a:ext cx="3476850" cy="185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21"/>
          <p:cNvCxnSpPr>
            <a:stCxn id="286" idx="1"/>
          </p:cNvCxnSpPr>
          <p:nvPr/>
        </p:nvCxnSpPr>
        <p:spPr>
          <a:xfrm flipH="1">
            <a:off x="3006250" y="3497437"/>
            <a:ext cx="2292300" cy="257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21"/>
          <p:cNvCxnSpPr/>
          <p:nvPr/>
        </p:nvCxnSpPr>
        <p:spPr>
          <a:xfrm rot="10800000">
            <a:off x="2616800" y="1717700"/>
            <a:ext cx="2686500" cy="1288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21"/>
          <p:cNvCxnSpPr/>
          <p:nvPr/>
        </p:nvCxnSpPr>
        <p:spPr>
          <a:xfrm rot="10800000">
            <a:off x="5353150" y="1777675"/>
            <a:ext cx="1088700" cy="779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22"/>
          <p:cNvSpPr txBox="1"/>
          <p:nvPr>
            <p:ph idx="4294967295" type="ctrTitle"/>
          </p:nvPr>
        </p:nvSpPr>
        <p:spPr>
          <a:xfrm>
            <a:off x="3349100" y="502475"/>
            <a:ext cx="5567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800"/>
                </a:solidFill>
              </a:rPr>
              <a:t>Issues and Ethical Considerations</a:t>
            </a:r>
            <a:r>
              <a:rPr lang="en" sz="7200">
                <a:solidFill>
                  <a:srgbClr val="FF9800"/>
                </a:solidFill>
              </a:rPr>
              <a:t> </a:t>
            </a:r>
            <a:endParaRPr sz="7200">
              <a:solidFill>
                <a:srgbClr val="FF9800"/>
              </a:solidFill>
            </a:endParaRPr>
          </a:p>
        </p:txBody>
      </p:sp>
      <p:sp>
        <p:nvSpPr>
          <p:cNvPr id="296" name="Google Shape;296;p22"/>
          <p:cNvSpPr/>
          <p:nvPr/>
        </p:nvSpPr>
        <p:spPr>
          <a:xfrm>
            <a:off x="616408" y="884731"/>
            <a:ext cx="1703408" cy="131195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"/>
          <p:cNvSpPr txBox="1"/>
          <p:nvPr>
            <p:ph idx="4294967295" type="subTitle"/>
          </p:nvPr>
        </p:nvSpPr>
        <p:spPr>
          <a:xfrm>
            <a:off x="2319825" y="2403601"/>
            <a:ext cx="5567700" cy="22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 sz="1400">
                <a:solidFill>
                  <a:srgbClr val="434343"/>
                </a:solidFill>
              </a:rPr>
              <a:t>Considered to ensure database integrity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Risks include administrative issues - absenteeism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Crew member crucial, only assigned to one plane at a time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Changing consumer information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Understaffing - staff overwhelmed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Staff training needed to use system - technological divide possible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Some staff may not be able to understand the change- feel uncertain 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Reliability of tour companies, product suppliers and airports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Condition of planes crucial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Adverse flying/weather conditions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Adequate allocation of staff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/>
          <p:nvPr>
            <p:ph idx="4294967295" type="ctrTitle"/>
          </p:nvPr>
        </p:nvSpPr>
        <p:spPr>
          <a:xfrm>
            <a:off x="603600" y="467725"/>
            <a:ext cx="5567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800"/>
                </a:solidFill>
              </a:rPr>
              <a:t>Possible Improvements</a:t>
            </a:r>
            <a:r>
              <a:rPr lang="en" sz="7200">
                <a:solidFill>
                  <a:srgbClr val="FF9800"/>
                </a:solidFill>
              </a:rPr>
              <a:t> </a:t>
            </a:r>
            <a:endParaRPr sz="7200">
              <a:solidFill>
                <a:srgbClr val="FF9800"/>
              </a:solidFill>
            </a:endParaRPr>
          </a:p>
        </p:txBody>
      </p:sp>
      <p:sp>
        <p:nvSpPr>
          <p:cNvPr id="303" name="Google Shape;303;p23"/>
          <p:cNvSpPr txBox="1"/>
          <p:nvPr>
            <p:ph idx="4294967295" type="subTitle"/>
          </p:nvPr>
        </p:nvSpPr>
        <p:spPr>
          <a:xfrm>
            <a:off x="234025" y="1888177"/>
            <a:ext cx="55677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Crew table, a prime example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Establish a table that records past crews for tours 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Security measures to protect customers and staff details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Payment details table needs protection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Firewall protection on computers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Better integration of companies packaged tour offers into overall product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Expansion of system so other types of data can be stored 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Integration of company stock levels and supplier orders</a:t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-"/>
            </a:pPr>
            <a:r>
              <a:rPr lang="en" sz="1400">
                <a:solidFill>
                  <a:srgbClr val="666666"/>
                </a:solidFill>
              </a:rPr>
              <a:t>System of validation of passenger payment details</a:t>
            </a:r>
            <a:endParaRPr sz="1400">
              <a:solidFill>
                <a:srgbClr val="666666"/>
              </a:solidFill>
            </a:endParaRPr>
          </a:p>
        </p:txBody>
      </p:sp>
      <p:sp>
        <p:nvSpPr>
          <p:cNvPr id="304" name="Google Shape;304;p2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23"/>
          <p:cNvGrpSpPr/>
          <p:nvPr/>
        </p:nvGrpSpPr>
        <p:grpSpPr>
          <a:xfrm>
            <a:off x="6646473" y="489143"/>
            <a:ext cx="2068336" cy="1848106"/>
            <a:chOff x="3979850" y="1598950"/>
            <a:chExt cx="356825" cy="505375"/>
          </a:xfrm>
        </p:grpSpPr>
        <p:sp>
          <p:nvSpPr>
            <p:cNvPr id="306" name="Google Shape;306;p23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24"/>
          <p:cNvSpPr txBox="1"/>
          <p:nvPr>
            <p:ph idx="4294967295" type="ctrTitle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800"/>
                </a:solidFill>
              </a:rPr>
              <a:t>THANKS</a:t>
            </a:r>
            <a:r>
              <a:rPr lang="en" sz="6000">
                <a:solidFill>
                  <a:srgbClr val="FF9800"/>
                </a:solidFill>
              </a:rPr>
              <a:t>!</a:t>
            </a:r>
            <a:endParaRPr sz="6000">
              <a:solidFill>
                <a:srgbClr val="FF9800"/>
              </a:solidFill>
            </a:endParaRPr>
          </a:p>
        </p:txBody>
      </p:sp>
      <p:sp>
        <p:nvSpPr>
          <p:cNvPr id="314" name="Google Shape;314;p24"/>
          <p:cNvSpPr txBox="1"/>
          <p:nvPr>
            <p:ph idx="4294967295" type="subTitle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Any questions?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</p:txBody>
      </p:sp>
      <p:grpSp>
        <p:nvGrpSpPr>
          <p:cNvPr id="315" name="Google Shape;315;p2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316" name="Google Shape;316;p2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 </a:t>
            </a:r>
            <a:endParaRPr/>
          </a:p>
        </p:txBody>
      </p:sp>
      <p:sp>
        <p:nvSpPr>
          <p:cNvPr id="323" name="Google Shape;323;p2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3F537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3F537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u="sng">
                <a:solidFill>
                  <a:srgbClr val="3F537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Startup Stock Photos</a:t>
            </a:r>
            <a:endParaRPr sz="2400">
              <a:solidFill>
                <a:srgbClr val="3F5378"/>
              </a:solidFill>
            </a:endParaRPr>
          </a:p>
        </p:txBody>
      </p:sp>
      <p:sp>
        <p:nvSpPr>
          <p:cNvPr id="324" name="Google Shape;324;p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309226" y="634068"/>
            <a:ext cx="315499" cy="283210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idx="4294967295" type="ctrTitle"/>
          </p:nvPr>
        </p:nvSpPr>
        <p:spPr>
          <a:xfrm>
            <a:off x="1223025" y="3834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800"/>
                </a:solidFill>
              </a:rPr>
              <a:t>Objectives</a:t>
            </a:r>
            <a:endParaRPr sz="6000">
              <a:solidFill>
                <a:srgbClr val="FF9800"/>
              </a:solidFill>
            </a:endParaRPr>
          </a:p>
        </p:txBody>
      </p:sp>
      <p:sp>
        <p:nvSpPr>
          <p:cNvPr id="198" name="Google Shape;198;p12"/>
          <p:cNvSpPr txBox="1"/>
          <p:nvPr>
            <p:ph idx="4294967295" type="subTitle"/>
          </p:nvPr>
        </p:nvSpPr>
        <p:spPr>
          <a:xfrm>
            <a:off x="336800" y="3149675"/>
            <a:ext cx="6593700" cy="13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 Light"/>
              <a:buChar char="-"/>
            </a:pPr>
            <a:r>
              <a:rPr lang="en" sz="1500">
                <a:solidFill>
                  <a:schemeClr val="dk1"/>
                </a:solidFill>
              </a:rPr>
              <a:t>Collation and storage of data relating to multi-destination trips hosted by ‘Outback Explorer’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 Light"/>
              <a:buChar char="-"/>
            </a:pPr>
            <a:r>
              <a:rPr lang="en" sz="1500">
                <a:solidFill>
                  <a:schemeClr val="dk1"/>
                </a:solidFill>
              </a:rPr>
              <a:t>Project seeks to rectify problems relating to missing or incorrect data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 Light"/>
              <a:buChar char="-"/>
            </a:pPr>
            <a:r>
              <a:rPr lang="en" sz="1500">
                <a:solidFill>
                  <a:schemeClr val="dk1"/>
                </a:solidFill>
              </a:rPr>
              <a:t>Database to meet industry standards 	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 Light"/>
              <a:buChar char="-"/>
            </a:pPr>
            <a:r>
              <a:rPr lang="en" sz="1500">
                <a:solidFill>
                  <a:schemeClr val="dk1"/>
                </a:solidFill>
              </a:rPr>
              <a:t>Factors have been taken into consideration, to factor for Outback Explorers operations	</a:t>
            </a:r>
            <a:endParaRPr sz="15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1500">
                <a:solidFill>
                  <a:schemeClr val="dk1"/>
                </a:solidFill>
              </a:rPr>
              <a:t>Take into account large capital and labour reserves required to undertake these geographically broad operations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</p:txBody>
      </p:sp>
      <p:sp>
        <p:nvSpPr>
          <p:cNvPr id="199" name="Google Shape;199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0500" y="43450"/>
            <a:ext cx="2213400" cy="23604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Scope</a:t>
            </a:r>
            <a:endParaRPr/>
          </a:p>
        </p:txBody>
      </p:sp>
      <p:sp>
        <p:nvSpPr>
          <p:cNvPr id="206" name="Google Shape;206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" name="Google Shape;207;p13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208" name="Google Shape;208;p13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13"/>
          <p:cNvSpPr txBox="1"/>
          <p:nvPr/>
        </p:nvSpPr>
        <p:spPr>
          <a:xfrm>
            <a:off x="602725" y="1607350"/>
            <a:ext cx="77904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Database seeks to establish a system which can collect data relating to the following: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23" name="Google Shape;223;p13"/>
          <p:cNvGraphicFramePr/>
          <p:nvPr/>
        </p:nvGraphicFramePr>
        <p:xfrm>
          <a:off x="602725" y="170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{1CCC010F-6A57-42EC-B41D-DB2702A20349}</a:tableStyleId>
              </a:tblPr>
              <a:tblGrid>
                <a:gridCol w="4078275"/>
                <a:gridCol w="3969800"/>
              </a:tblGrid>
              <a:tr h="2424925">
                <a:tc>
                  <a:txBody>
                    <a:bodyPr/>
                    <a:lstStyle/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Planes used by ‘Outback Explorer’ (OE)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The crew employed by OE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Employees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The Supervisor assigned to each given flight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Multi-Destination Trips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Flight information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Passenger information 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Payment method and information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Booking information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Airports involved in trips, and their facilities (nature of facility also)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Feedback from Passengers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Suppliers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Products received by OE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0" lvl="0" marL="0" rtl="0" algn="l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229" name="Google Shape;229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143700" y="1390125"/>
            <a:ext cx="84231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Factors inhibiting the ability to map out data accurately for OE:</a:t>
            </a:r>
            <a:endParaRPr/>
          </a:p>
        </p:txBody>
      </p:sp>
      <p:graphicFrame>
        <p:nvGraphicFramePr>
          <p:cNvPr id="231" name="Google Shape;231;p14"/>
          <p:cNvGraphicFramePr/>
          <p:nvPr/>
        </p:nvGraphicFramePr>
        <p:xfrm>
          <a:off x="292313" y="186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{1CCC010F-6A57-42EC-B41D-DB2702A20349}</a:tableStyleId>
              </a:tblPr>
              <a:tblGrid>
                <a:gridCol w="4309250"/>
                <a:gridCol w="4250125"/>
              </a:tblGrid>
              <a:tr h="2632275">
                <a:tc>
                  <a:txBody>
                    <a:bodyPr/>
                    <a:lstStyle/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Plane fuel limitations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Capacity Limits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Crew member availability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Limits of trip conditions: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Seasonal Factors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Airport availability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Supplier Condition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Internal business financing</a:t>
                      </a:r>
                      <a:endParaRPr>
                        <a:solidFill>
                          <a:srgbClr val="737373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7373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737373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Destination tour availability</a:t>
                      </a:r>
                      <a:endParaRPr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Employee performance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Shipment Progress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Accuracy of information from Airports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Condition of airports/facilities 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Changing nature of customer information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Functionality of payment systems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Customer satisfaction- Feedback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Functionality of booking systems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Reliability of software used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Application Performance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System Vulnerability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Roboto Condensed Light"/>
                        <a:buChar char="-"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DBMS costs </a:t>
                      </a:r>
                      <a:endParaRPr>
                        <a:solidFill>
                          <a:srgbClr val="666666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2" name="Google Shape;232;p14"/>
          <p:cNvSpPr/>
          <p:nvPr/>
        </p:nvSpPr>
        <p:spPr>
          <a:xfrm>
            <a:off x="292318" y="618387"/>
            <a:ext cx="316408" cy="314571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I created this video with the YouTube Video Editor (http://www.youtube.com/editor)" id="241" name="Google Shape;241;p15" title="INFS1603 Presentation Video - Limitati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00" y="-399950"/>
            <a:ext cx="9105400" cy="6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Entity - Relationship Diagram</a:t>
            </a:r>
            <a:endParaRPr/>
          </a:p>
        </p:txBody>
      </p:sp>
      <p:sp>
        <p:nvSpPr>
          <p:cNvPr id="247" name="Google Shape;247;p16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Visual diagram and Description</a:t>
            </a:r>
            <a:endParaRPr/>
          </a:p>
        </p:txBody>
      </p:sp>
      <p:sp>
        <p:nvSpPr>
          <p:cNvPr id="248" name="Google Shape;248;p1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463525" y="5210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200" y="0"/>
            <a:ext cx="47699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00" y="1272600"/>
            <a:ext cx="8738975" cy="23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Schema</a:t>
            </a:r>
            <a:endParaRPr/>
          </a:p>
        </p:txBody>
      </p:sp>
      <p:sp>
        <p:nvSpPr>
          <p:cNvPr id="267" name="Google Shape;267;p19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Visual Diagram and Description</a:t>
            </a:r>
            <a:endParaRPr/>
          </a:p>
        </p:txBody>
      </p:sp>
      <p:sp>
        <p:nvSpPr>
          <p:cNvPr id="268" name="Google Shape;268;p1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19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